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860" r:id="rId1"/>
  </p:sldMasterIdLst>
  <p:notesMasterIdLst>
    <p:notesMasterId r:id="rId18"/>
  </p:notesMasterIdLst>
  <p:sldIdLst>
    <p:sldId id="256" r:id="rId2"/>
    <p:sldId id="270" r:id="rId3"/>
    <p:sldId id="258" r:id="rId4"/>
    <p:sldId id="259" r:id="rId5"/>
    <p:sldId id="260" r:id="rId6"/>
    <p:sldId id="261" r:id="rId7"/>
    <p:sldId id="264" r:id="rId8"/>
    <p:sldId id="266" r:id="rId9"/>
    <p:sldId id="267" r:id="rId10"/>
    <p:sldId id="277" r:id="rId11"/>
    <p:sldId id="271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Arial" charset="0"/>
        <a:ea typeface="ヒラギノ角ゴ ProN W3" charset="-128"/>
        <a:cs typeface="ヒラギノ角ゴ ProN W3" charset="-128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D5C9-C967-6740-9BB1-1BD136613428}" type="datetimeFigureOut">
              <a:rPr lang="en-US" smtClean="0"/>
              <a:pPr/>
              <a:t>8/20/12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BC7EE-92AF-3445-A166-37575389B0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7580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BC7EE-92AF-3445-A166-37575389B0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6113" y="1447800"/>
            <a:ext cx="7851775" cy="3200400"/>
          </a:xfrm>
          <a:prstGeom prst="rect">
            <a:avLst/>
          </a:prstGeom>
          <a:noFill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8813" y="1537447"/>
            <a:ext cx="7826281" cy="1627093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813" y="3218329"/>
            <a:ext cx="7826281" cy="86061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 2" pitchFamily="18" charset="2"/>
              <a:buNone/>
              <a:defRPr sz="1800" kern="1200">
                <a:gradFill>
                  <a:gsLst>
                    <a:gs pos="0">
                      <a:schemeClr val="tx1">
                        <a:lumMod val="85000"/>
                      </a:schemeClr>
                    </a:gs>
                    <a:gs pos="100000">
                      <a:schemeClr val="tx1"/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4B591-1609-634B-AB2A-47A16E500A47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C0685-A33B-6D4D-8658-162F636F43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2856" y="1600200"/>
            <a:ext cx="3931920" cy="56673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792" y="457200"/>
            <a:ext cx="3474720" cy="510235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62856" y="2240280"/>
            <a:ext cx="3931920" cy="2103120"/>
          </a:xfrm>
        </p:spPr>
        <p:txBody>
          <a:bodyPr rtlCol="0">
            <a:normAutofit/>
          </a:bodyPr>
          <a:lstStyle>
            <a:lvl1pPr marL="0" indent="0"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5E509-AC6F-E74D-8755-E51229030709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8903-FCB8-904C-A9E7-5B091D1107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8577263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1D282-1617-B843-AA10-D44F98614B33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3D744-1D83-2349-851B-369701B67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745038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575" y="458788"/>
            <a:ext cx="4114800" cy="3884612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1353312"/>
          </a:xfrm>
        </p:spPr>
        <p:txBody>
          <a:bodyPr anchor="t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50680-8A33-6F4C-A201-165C566AE9D5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0730E-2F03-C74C-8733-61009C01B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4920520"/>
            <a:ext cx="3931920" cy="566738"/>
          </a:xfrm>
        </p:spPr>
        <p:txBody>
          <a:bodyPr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575" y="5563458"/>
            <a:ext cx="3931920" cy="652462"/>
          </a:xfrm>
        </p:spPr>
        <p:txBody>
          <a:bodyPr/>
          <a:lstStyle>
            <a:lvl1pPr marL="0" indent="0" algn="l">
              <a:spcBef>
                <a:spcPts val="300"/>
              </a:spcBef>
              <a:buNone/>
              <a:defRPr sz="14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/>
          </p:nvPr>
        </p:nvSpPr>
        <p:spPr>
          <a:xfrm>
            <a:off x="4927918" y="4899025"/>
            <a:ext cx="3931920" cy="1352458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300"/>
              </a:spcBef>
              <a:buNone/>
              <a:defRPr sz="12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4"/>
          </p:nvPr>
        </p:nvSpPr>
        <p:spPr>
          <a:xfrm>
            <a:off x="282575" y="458788"/>
            <a:ext cx="8577263" cy="3849624"/>
          </a:xfrm>
          <a:noFill/>
          <a:ln w="44450">
            <a:solidFill>
              <a:schemeClr val="bg1"/>
            </a:solidFill>
            <a:miter lim="800000"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 marL="349250" indent="-34925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smtClean="0"/>
              <a:t>Click icon to add media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ABC09-8961-164C-A13A-CC12D7AE9DBB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29018-1D0E-A546-87BC-D2DEA4D29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1087-5E34-2641-B391-35272F310843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D4BF2-2F60-8945-B527-761077C02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458788"/>
            <a:ext cx="1447800" cy="57927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1350" y="458788"/>
            <a:ext cx="6521450" cy="57927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F7DB-1105-0043-88B1-2C947C3ECF99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C010-2503-8A4B-82BB-447A163BB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8E64-3D4F-E549-B7E9-48EA6895D21F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D3340-8BD6-5F49-9B46-136B4AD0EE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371725" y="381000"/>
            <a:ext cx="4400550" cy="3048000"/>
          </a:xfrm>
          <a:noFill/>
          <a:ln w="44450">
            <a:solidFill>
              <a:schemeClr val="bg1"/>
            </a:solidFill>
            <a:miter lim="800000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none"/>
        </p:style>
        <p:txBody>
          <a:bodyPr rtlCol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350" y="4146363"/>
            <a:ext cx="7856538" cy="1470025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350" y="5620871"/>
            <a:ext cx="7856538" cy="614081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BB9E-CEB4-3B42-B1B9-15943F404132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B64B-1803-8145-BB3C-F09C489A9B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17059"/>
            <a:ext cx="7772400" cy="1655064"/>
          </a:xfr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b="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662979"/>
            <a:ext cx="7772400" cy="1500187"/>
          </a:xfrm>
        </p:spPr>
        <p:txBody>
          <a:bodyPr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ABAA-F565-224B-82FD-02CFC3BF0BA3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1800-2639-1D4E-B434-41D62C2ED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1350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9501" y="1600200"/>
            <a:ext cx="3749040" cy="4651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DA39-0ADB-8646-AC27-D027E89D9C12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984-C0A6-5145-B440-03AC5B4D6B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1350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50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2601" y="1532964"/>
            <a:ext cx="3749040" cy="833718"/>
          </a:xfrm>
        </p:spPr>
        <p:txBody>
          <a:bodyPr anchor="ctr">
            <a:noAutofit/>
          </a:bodyPr>
          <a:lstStyle>
            <a:lvl1pPr marL="0" indent="0" algn="ctr">
              <a:spcBef>
                <a:spcPts val="30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2601" y="2362200"/>
            <a:ext cx="3749040" cy="38893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69397-E91F-1D44-8217-DA3C5D7C1A91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76AAA-65CA-594D-8DF2-7B5E973E9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5" name="Freeform 4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7" name="Freeform 6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Freeform 7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Freeform 8"/>
          <p:cNvSpPr/>
          <p:nvPr/>
        </p:nvSpPr>
        <p:spPr>
          <a:xfrm>
            <a:off x="280988" y="1525588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0" name="Freeform 9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606BC-9F66-3543-8DB7-85E64B0E9164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4CE84-C964-A448-B1E8-3E9C4E7D8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C6BDC-5F8B-FF4F-B517-6F1E6B8E5A4E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3C9D2-C6F3-994F-B3FA-DE5F6E33B2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280988" y="25876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>
            <a:off x="280988" y="6399213"/>
            <a:ext cx="8558212" cy="0"/>
          </a:xfrm>
          <a:custGeom>
            <a:avLst/>
            <a:gdLst>
              <a:gd name="connsiteX0" fmla="*/ 0 w 8592671"/>
              <a:gd name="connsiteY0" fmla="*/ 0 h 0"/>
              <a:gd name="connsiteX1" fmla="*/ 8592671 w 859267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92671">
                <a:moveTo>
                  <a:pt x="0" y="0"/>
                </a:moveTo>
                <a:lnTo>
                  <a:pt x="8592671" y="0"/>
                </a:lnTo>
              </a:path>
            </a:pathLst>
          </a:custGeom>
          <a:ln w="31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340" y="802910"/>
            <a:ext cx="3474720" cy="1162050"/>
          </a:xfrm>
        </p:spPr>
        <p:txBody>
          <a:bodyPr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010" y="449705"/>
            <a:ext cx="3931920" cy="57813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340" y="2057399"/>
            <a:ext cx="3474720" cy="37338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b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4CED8-E5E5-0A49-9F41-6A6990C19659}" type="datetime1">
              <a:rPr lang="en-US"/>
              <a:pPr>
                <a:defRPr/>
              </a:pPr>
              <a:t>8/20/12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609A-EAB7-4A41-AC6E-1E3F3BBB0C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41350" y="107950"/>
            <a:ext cx="7856538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19125" y="1600200"/>
            <a:ext cx="78787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862E7B9C-2C2C-4B4B-A4CC-021567349C02}" type="datetime1">
              <a:rPr lang="en-US"/>
              <a:pPr>
                <a:defRPr/>
              </a:pPr>
              <a:t>8/20/12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988" y="6356350"/>
            <a:ext cx="2895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7620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99FC007-711A-3741-9740-BAD858BE18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orbel" charset="0"/>
          <a:ea typeface="ＭＳ Ｐゴシック" charset="-128"/>
          <a:cs typeface="ＭＳ Ｐゴシック" charset="-128"/>
        </a:defRPr>
      </a:lvl9pPr>
    </p:titleStyle>
    <p:bodyStyle>
      <a:lvl1pPr marL="349250" indent="-349250" algn="l" rtl="0" eaLnBrk="0" fontAlgn="base" hangingPunct="0">
        <a:spcBef>
          <a:spcPts val="2000"/>
        </a:spcBef>
        <a:spcAft>
          <a:spcPct val="0"/>
        </a:spcAft>
        <a:buFont typeface="Wingdings 2" charset="2"/>
        <a:buChar char="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6837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63650" indent="-295275" algn="l" rtl="0" eaLnBrk="0" fontAlgn="base" hangingPunct="0">
        <a:spcBef>
          <a:spcPts val="600"/>
        </a:spcBef>
        <a:spcAft>
          <a:spcPct val="0"/>
        </a:spcAft>
        <a:buClr>
          <a:srgbClr val="A6A6A6"/>
        </a:buClr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546225" indent="-282575" algn="l" rtl="0" eaLnBrk="0" fontAlgn="base" hangingPunct="0">
        <a:spcBef>
          <a:spcPts val="600"/>
        </a:spcBef>
        <a:spcAft>
          <a:spcPct val="0"/>
        </a:spcAft>
        <a:buFont typeface="Wingdings 2" charset="2"/>
        <a:buChar char="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hornik@bus.ucf.edu" TargetMode="External"/><Relationship Id="rId3" Type="http://schemas.openxmlformats.org/officeDocument/2006/relationships/hyperlink" Target="http://acg6415.wikispaces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cg6415.wikispaces.com/Security+in+the+New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/>
        <p:txBody>
          <a:bodyPr rIns="30479"/>
          <a:lstStyle/>
          <a:p>
            <a:pPr fontAlgn="auto">
              <a:lnSpc>
                <a:spcPct val="95000"/>
              </a:lnSpc>
              <a:spcAft>
                <a:spcPts val="0"/>
              </a:spcAft>
              <a:defRPr/>
            </a:pPr>
            <a:r>
              <a:rPr lang="en-US" dirty="0"/>
              <a:t>ACG 6415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 rIns="30479"/>
          <a:lstStyle/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/>
              <a:t>Advanced Accounting Information Systems</a:t>
            </a:r>
            <a:endParaRPr lang="en-US" sz="2800" dirty="0" smtClean="0"/>
          </a:p>
          <a:p>
            <a:pPr marL="39688" fontAlgn="auto">
              <a:lnSpc>
                <a:spcPct val="8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2800" dirty="0" smtClean="0"/>
              <a:t>Fall</a:t>
            </a:r>
            <a:r>
              <a:rPr lang="en-US" sz="2800" dirty="0" smtClean="0"/>
              <a:t> </a:t>
            </a:r>
            <a:r>
              <a:rPr lang="en-US" sz="2800" dirty="0" smtClean="0"/>
              <a:t>2012</a:t>
            </a:r>
            <a:endParaRPr lang="en-US" sz="2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Locate an article/video, etc. related to a security breach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Insert a link to the resource (article, video, etc.)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summary of what happened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Detail the breach that occurred</a:t>
            </a:r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Provide a description of what control could have prevented/detected the </a:t>
            </a:r>
            <a:r>
              <a:rPr lang="en-US" dirty="0" smtClean="0"/>
              <a:t>breach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Quality counts</a:t>
            </a:r>
            <a:endParaRPr lang="en-US" dirty="0" smtClean="0"/>
          </a:p>
          <a:p>
            <a:pPr marL="806450" lvl="1" indent="-457200">
              <a:buFont typeface="+mj-lt"/>
              <a:buAutoNum type="arabicPeriod"/>
            </a:pPr>
            <a:r>
              <a:rPr lang="en-US" dirty="0" smtClean="0"/>
              <a:t>No </a:t>
            </a:r>
            <a:r>
              <a:rPr lang="en-US" dirty="0" smtClean="0"/>
              <a:t>duplicate articles allowed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350" y="107950"/>
            <a:ext cx="7856538" cy="577850"/>
          </a:xfrm>
        </p:spPr>
        <p:txBody>
          <a:bodyPr/>
          <a:lstStyle/>
          <a:p>
            <a:r>
              <a:rPr lang="en-US" dirty="0" smtClean="0"/>
              <a:t>Research/Project Paper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85800"/>
            <a:ext cx="8839200" cy="5715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Groups of</a:t>
            </a:r>
            <a:r>
              <a:rPr lang="en-US" dirty="0" smtClean="0"/>
              <a:t> max of 5</a:t>
            </a:r>
            <a:endParaRPr lang="en-US" dirty="0" smtClean="0"/>
          </a:p>
          <a:p>
            <a:r>
              <a:rPr lang="en-US" dirty="0" smtClean="0"/>
              <a:t>Group Assessment</a:t>
            </a:r>
            <a:endParaRPr lang="en-US" dirty="0" smtClean="0"/>
          </a:p>
          <a:p>
            <a:r>
              <a:rPr lang="en-US" dirty="0" smtClean="0"/>
              <a:t>~10 </a:t>
            </a:r>
            <a:r>
              <a:rPr lang="en-US" dirty="0" smtClean="0"/>
              <a:t>page final paper</a:t>
            </a:r>
          </a:p>
          <a:p>
            <a:r>
              <a:rPr lang="en-US" dirty="0" smtClean="0"/>
              <a:t>Dates:</a:t>
            </a:r>
          </a:p>
          <a:p>
            <a:pPr lvl="1"/>
            <a:r>
              <a:rPr lang="en-US" dirty="0" smtClean="0"/>
              <a:t>Initial Title (1 sentence) – </a:t>
            </a:r>
            <a:r>
              <a:rPr lang="en-US" dirty="0" smtClean="0"/>
              <a:t>09/12/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Summary idea (1 page + group assessment rubric) </a:t>
            </a:r>
            <a:r>
              <a:rPr lang="en-US" dirty="0" smtClean="0"/>
              <a:t>09/26/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Draft – 5 page minimum –</a:t>
            </a:r>
            <a:r>
              <a:rPr lang="en-US" dirty="0" smtClean="0"/>
              <a:t> </a:t>
            </a:r>
            <a:r>
              <a:rPr lang="en-US" dirty="0" smtClean="0"/>
              <a:t>10/31</a:t>
            </a:r>
            <a:r>
              <a:rPr lang="en-US" dirty="0" smtClean="0"/>
              <a:t>/</a:t>
            </a:r>
            <a:r>
              <a:rPr lang="en-US" dirty="0" smtClean="0"/>
              <a:t>2012</a:t>
            </a:r>
          </a:p>
          <a:p>
            <a:pPr lvl="1"/>
            <a:r>
              <a:rPr lang="en-US" dirty="0" smtClean="0"/>
              <a:t>Final paper –</a:t>
            </a:r>
            <a:r>
              <a:rPr lang="en-US" dirty="0" smtClean="0"/>
              <a:t> </a:t>
            </a:r>
            <a:r>
              <a:rPr lang="en-US" dirty="0" smtClean="0"/>
              <a:t>11/28</a:t>
            </a:r>
            <a:r>
              <a:rPr lang="en-US" dirty="0" smtClean="0"/>
              <a:t>/</a:t>
            </a:r>
            <a:r>
              <a:rPr lang="en-US" dirty="0" smtClean="0"/>
              <a:t>2012</a:t>
            </a:r>
          </a:p>
          <a:p>
            <a:r>
              <a:rPr lang="en-US" dirty="0" smtClean="0"/>
              <a:t>Topics (only 2 groups can do the same topic)</a:t>
            </a:r>
          </a:p>
          <a:p>
            <a:pPr lvl="1"/>
            <a:r>
              <a:rPr lang="en-US" dirty="0" smtClean="0"/>
              <a:t>Using </a:t>
            </a:r>
            <a:r>
              <a:rPr lang="en-US" dirty="0" smtClean="0">
                <a:solidFill>
                  <a:schemeClr val="accent6"/>
                </a:solidFill>
              </a:rPr>
              <a:t>OCTAVE Allegro, create an risk assessment</a:t>
            </a:r>
            <a:r>
              <a:rPr lang="en-US" dirty="0" smtClean="0"/>
              <a:t>, using the OCTAVE Allegro worksheets, for an organization you work for or have access to. Identifying between 5-7 critical information assets. Beyond the risk assessment this project requires a summary of how risk assessment fits within the IT Governance frameworks</a:t>
            </a:r>
          </a:p>
          <a:p>
            <a:pPr lvl="1"/>
            <a:r>
              <a:rPr lang="en-US" dirty="0" smtClean="0"/>
              <a:t>Using the various </a:t>
            </a:r>
            <a:r>
              <a:rPr lang="en-US" dirty="0" smtClean="0">
                <a:solidFill>
                  <a:srgbClr val="FF33FF"/>
                </a:solidFill>
              </a:rPr>
              <a:t>standards/frameworks</a:t>
            </a:r>
            <a:r>
              <a:rPr lang="en-US" dirty="0" smtClean="0"/>
              <a:t>, COBIT, ISO, ITIL, etc. create a report of the similarities between them and come up with a list of common controls, i.e. create a grand unified control document. The paper should include summaries of each of the frameworks included and a compare/contrast section.</a:t>
            </a:r>
          </a:p>
          <a:p>
            <a:pPr lvl="1"/>
            <a:r>
              <a:rPr lang="en-US" dirty="0" smtClean="0"/>
              <a:t>Research and prepare a report on the compliance issues related to </a:t>
            </a:r>
            <a:r>
              <a:rPr lang="en-US" dirty="0" smtClean="0">
                <a:solidFill>
                  <a:srgbClr val="FF33FF"/>
                </a:solidFill>
              </a:rPr>
              <a:t>SOX and IT Security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In-depth analysis of a </a:t>
            </a:r>
            <a:r>
              <a:rPr lang="en-US" dirty="0" smtClean="0">
                <a:solidFill>
                  <a:srgbClr val="FF33FF"/>
                </a:solidFill>
              </a:rPr>
              <a:t>current topic</a:t>
            </a:r>
            <a:r>
              <a:rPr lang="en-US" dirty="0" smtClean="0"/>
              <a:t> related to accounting and IT-Security (e.g. cloud computing).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6" name="Picture 5" descr="Building_0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58561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 - Tutorial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Building_0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-2088" y="17526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7881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Simulation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Building_0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08364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- Office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 descr="Building_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0" y="1905000"/>
            <a:ext cx="9144000" cy="450518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79676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Control Report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have been hired to conduct an IT control review</a:t>
            </a:r>
          </a:p>
          <a:p>
            <a:r>
              <a:rPr lang="en-US" dirty="0" smtClean="0"/>
              <a:t>Examine the office locations</a:t>
            </a:r>
          </a:p>
          <a:p>
            <a:pPr lvl="1"/>
            <a:r>
              <a:rPr lang="en-US" dirty="0" smtClean="0"/>
              <a:t>Each office</a:t>
            </a:r>
          </a:p>
          <a:p>
            <a:pPr lvl="1"/>
            <a:r>
              <a:rPr lang="en-US" dirty="0" smtClean="0"/>
              <a:t>Each Cubicle</a:t>
            </a:r>
          </a:p>
          <a:p>
            <a:pPr lvl="1"/>
            <a:r>
              <a:rPr lang="en-US" dirty="0" smtClean="0"/>
              <a:t>Each room</a:t>
            </a:r>
          </a:p>
          <a:p>
            <a:r>
              <a:rPr lang="en-US" dirty="0" smtClean="0"/>
              <a:t>Note controls in place</a:t>
            </a:r>
          </a:p>
          <a:p>
            <a:r>
              <a:rPr lang="en-US" dirty="0" smtClean="0"/>
              <a:t>Note missing controls</a:t>
            </a:r>
          </a:p>
          <a:p>
            <a:r>
              <a:rPr lang="en-US" dirty="0" smtClean="0"/>
              <a:t>Prepare report summarizing your findings</a:t>
            </a:r>
          </a:p>
          <a:p>
            <a:r>
              <a:rPr lang="en-US" dirty="0" smtClean="0"/>
              <a:t>Include a table that shows:</a:t>
            </a:r>
          </a:p>
          <a:p>
            <a:pPr lvl="1"/>
            <a:r>
              <a:rPr lang="en-US" dirty="0" smtClean="0"/>
              <a:t>Place Visited</a:t>
            </a:r>
          </a:p>
          <a:p>
            <a:pPr lvl="1"/>
            <a:r>
              <a:rPr lang="en-US" dirty="0" smtClean="0"/>
              <a:t>Control found</a:t>
            </a:r>
          </a:p>
          <a:p>
            <a:pPr lvl="1"/>
            <a:r>
              <a:rPr lang="en-US" dirty="0" smtClean="0"/>
              <a:t>Control Missing</a:t>
            </a:r>
          </a:p>
          <a:p>
            <a:pPr lvl="1"/>
            <a:r>
              <a:rPr lang="en-US" dirty="0" smtClean="0"/>
              <a:t>Recommended Fix (if necessary)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CE84-C964-A448-B1E8-3E9C4E7D8E2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strong grounding in computer and network security.</a:t>
            </a:r>
          </a:p>
          <a:p>
            <a:r>
              <a:rPr lang="en-US" dirty="0" smtClean="0"/>
              <a:t>Learn the factors related to the plan-protect-respond cycle of IT security.</a:t>
            </a:r>
          </a:p>
          <a:p>
            <a:r>
              <a:rPr lang="en-US" dirty="0" smtClean="0"/>
              <a:t>An understanding of networking concepts.</a:t>
            </a:r>
          </a:p>
          <a:p>
            <a:r>
              <a:rPr lang="en-US" dirty="0" smtClean="0"/>
              <a:t>You will learn of the importance of IT security to the accounting profession and of the various control frameworks that accountant's rely on for SOX compliance.</a:t>
            </a:r>
          </a:p>
          <a:p>
            <a:r>
              <a:rPr lang="en-US" dirty="0" smtClean="0"/>
              <a:t>This course is learning about defense so we will learn about many threats and how they exploit vulnerabilities but we will NOT be using these exploits in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ED3340-8BD6-5F49-9B46-136B4AD0EE1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Syllabus Highlights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Dr. Steven Hornik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email: </a:t>
            </a:r>
            <a:r>
              <a:rPr lang="en-US" u="sng" dirty="0">
                <a:solidFill>
                  <a:srgbClr val="009999"/>
                </a:solidFill>
                <a:hlinkClick r:id="rId2"/>
              </a:rPr>
              <a:t>shornik@bus.ucf.edu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Course Webpage: </a:t>
            </a:r>
            <a:r>
              <a:rPr lang="en-US" u="sng" dirty="0">
                <a:solidFill>
                  <a:srgbClr val="009999"/>
                </a:solidFill>
                <a:hlinkClick r:id="rId3"/>
              </a:rPr>
              <a:t>http://acg6415.wikispaces.com/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Office Hours:</a:t>
            </a:r>
            <a:r>
              <a:rPr lang="en-US" dirty="0" smtClean="0"/>
              <a:t> Wednesday </a:t>
            </a:r>
            <a:r>
              <a:rPr lang="en-US" dirty="0" smtClean="0"/>
              <a:t>&amp; Thursday 5:00-6:00</a:t>
            </a:r>
            <a:r>
              <a:rPr lang="en-US" sz="2800" dirty="0" smtClean="0"/>
              <a:t>; </a:t>
            </a:r>
            <a:r>
              <a:rPr lang="en-US" sz="2800" dirty="0"/>
              <a:t>and by appointment</a:t>
            </a: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800" dirty="0"/>
              <a:t>Office: BA1 </a:t>
            </a:r>
            <a:r>
              <a:rPr lang="en-US" sz="2800" dirty="0" smtClean="0"/>
              <a:t>432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 rIns="30479"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ea typeface="+mj-ea"/>
                <a:cs typeface="+mj-cs"/>
              </a:rPr>
              <a:t>Text Book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7772400" cy="4191000"/>
          </a:xfrm>
        </p:spPr>
        <p:txBody>
          <a:bodyPr rIns="30479"/>
          <a:lstStyle/>
          <a:p>
            <a:pPr eaLnBrk="1" hangingPunct="1"/>
            <a:r>
              <a:rPr lang="en-US" dirty="0" smtClean="0"/>
              <a:t>Corporate Computer and Network Security, 3</a:t>
            </a:r>
            <a:r>
              <a:rPr lang="en-US" baseline="30000" dirty="0" smtClean="0"/>
              <a:t>rd</a:t>
            </a:r>
            <a:r>
              <a:rPr lang="en-US" dirty="0" smtClean="0"/>
              <a:t>  Edition by Randall J. Boyle and Raymond R. </a:t>
            </a:r>
            <a:r>
              <a:rPr lang="en-US" dirty="0" err="1" smtClean="0"/>
              <a:t>Panko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990600"/>
          </a:xfrm>
        </p:spPr>
        <p:txBody>
          <a:bodyPr rIns="30479"/>
          <a:lstStyle/>
          <a:p>
            <a:pPr eaLnBrk="1" hangingPunct="1"/>
            <a:r>
              <a:rPr lang="en-US" dirty="0"/>
              <a:t>Grade Components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828800"/>
            <a:ext cx="8534400" cy="4343400"/>
          </a:xfrm>
        </p:spPr>
        <p:txBody>
          <a:bodyPr rIns="30479"/>
          <a:lstStyle/>
          <a:p>
            <a:pPr eaLnBrk="1" hangingPunct="1"/>
            <a:r>
              <a:rPr lang="en-US" dirty="0"/>
              <a:t>Exam 1 </a:t>
            </a:r>
            <a:r>
              <a:rPr lang="en-US" dirty="0" smtClean="0"/>
              <a:t>(Ch. 1 – 4, module A)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/>
              <a:t>Exam 2 </a:t>
            </a:r>
            <a:r>
              <a:rPr lang="en-US" dirty="0" smtClean="0"/>
              <a:t>(Ch. 5- 9)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/>
              <a:t>250</a:t>
            </a:r>
          </a:p>
          <a:p>
            <a:pPr eaLnBrk="1" hangingPunct="1"/>
            <a:r>
              <a:rPr lang="en-US" dirty="0" smtClean="0"/>
              <a:t>Access Control Simulation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/>
              <a:t>100</a:t>
            </a:r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Security in the News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 </a:t>
            </a:r>
            <a:r>
              <a:rPr lang="en-US" dirty="0" smtClean="0"/>
              <a:t>50</a:t>
            </a:r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Research Paper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sym typeface="ヒラギノ角ゴ ProN W3" charset="-128"/>
              </a:rPr>
              <a:t>150</a:t>
            </a:r>
          </a:p>
          <a:p>
            <a:pPr eaLnBrk="1" hangingPunct="1"/>
            <a:r>
              <a:rPr lang="en-US" dirty="0" smtClean="0">
                <a:sym typeface="ヒラギノ角ゴ ProN W3" charset="-128"/>
              </a:rPr>
              <a:t>Participation			  50</a:t>
            </a:r>
            <a:endParaRPr lang="en-US" dirty="0" smtClean="0"/>
          </a:p>
          <a:p>
            <a:pPr eaLnBrk="1" hangingPunct="1"/>
            <a:r>
              <a:rPr lang="en-US" dirty="0" smtClean="0"/>
              <a:t>Total </a:t>
            </a:r>
            <a:r>
              <a:rPr lang="en-US" dirty="0"/>
              <a:t>Points</a:t>
            </a:r>
            <a:r>
              <a:rPr lang="en-US" dirty="0">
                <a:latin typeface="ヒラギノ角ゴ ProN W3" charset="-128"/>
                <a:sym typeface="ヒラギノ角ゴ ProN W3" charset="-128"/>
              </a:rPr>
              <a:t>				</a:t>
            </a:r>
            <a:r>
              <a:rPr lang="en-US" dirty="0" smtClean="0">
                <a:latin typeface="ヒラギノ角ゴ ProN W3" charset="-128"/>
                <a:sym typeface="ヒラギノ角ゴ ProN W3" charset="-128"/>
              </a:rPr>
              <a:t>	</a:t>
            </a:r>
            <a:r>
              <a:rPr lang="en-US" dirty="0" smtClean="0">
                <a:sym typeface="ヒラギノ角ゴ ProN W3" charset="-128"/>
              </a:rPr>
              <a:t>850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Grading Scale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2057400"/>
            <a:ext cx="3810000" cy="4114800"/>
          </a:xfrm>
        </p:spPr>
        <p:txBody>
          <a:bodyPr rIns="30479"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 4.00 100-93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A- 3.75 92-90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B+ 3.25 89-86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 3.00 85-83</a:t>
            </a:r>
            <a:r>
              <a:rPr lang="en-US" sz="2800" dirty="0">
                <a:ea typeface="+mn-ea"/>
                <a:cs typeface="+mn-cs"/>
              </a:rPr>
              <a:t> 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B- 2.75 82-80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C+ 2.25 79-76</a:t>
            </a:r>
            <a:endParaRPr lang="en-US" sz="2800" dirty="0">
              <a:latin typeface="Arial Narrow" charset="0"/>
              <a:ea typeface="+mn-ea"/>
              <a:cs typeface="+mn-cs"/>
              <a:sym typeface="Arial Narrow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 Narrow" charset="0"/>
              <a:buChar char="•"/>
              <a:defRPr/>
            </a:pPr>
            <a:r>
              <a:rPr lang="en-US" sz="2800" dirty="0"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 2.00 75-73</a:t>
            </a:r>
            <a:r>
              <a:rPr lang="en-US" sz="2800" dirty="0">
                <a:ea typeface="+mn-ea"/>
                <a:cs typeface="+mn-cs"/>
              </a:rPr>
              <a:t> </a:t>
            </a:r>
          </a:p>
        </p:txBody>
      </p:sp>
      <p:sp>
        <p:nvSpPr>
          <p:cNvPr id="22532" name="Rectangle 3"/>
          <p:cNvSpPr>
            <a:spLocks/>
          </p:cNvSpPr>
          <p:nvPr/>
        </p:nvSpPr>
        <p:spPr bwMode="auto">
          <a:xfrm>
            <a:off x="4648200" y="2743200"/>
            <a:ext cx="3848100" cy="189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40639" bIns="0">
            <a:prstTxWarp prst="textNoShape">
              <a:avLst/>
            </a:prstTxWarp>
          </a:bodyPr>
          <a:lstStyle/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C- 1.75 72-70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D+ 1.25 69-66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 1.00 65-63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D- 0.75 62-60</a:t>
            </a:r>
            <a:r>
              <a:rPr lang="en-US" sz="2400">
                <a:solidFill>
                  <a:schemeClr val="tx1"/>
                </a:solidFill>
                <a:ea typeface="Arial" charset="0"/>
                <a:cs typeface="Arial" charset="0"/>
              </a:rPr>
              <a:t> </a:t>
            </a:r>
          </a:p>
          <a:p>
            <a:pPr marL="382588" indent="-342900">
              <a:lnSpc>
                <a:spcPct val="90000"/>
              </a:lnSpc>
              <a:spcBef>
                <a:spcPts val="538"/>
              </a:spcBef>
              <a:buClr>
                <a:srgbClr val="000000"/>
              </a:buClr>
              <a:buSzPct val="100000"/>
              <a:buFont typeface="Arial Narrow" charset="0"/>
              <a:buChar char="•"/>
            </a:pPr>
            <a:r>
              <a:rPr lang="en-US" sz="240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  <a:sym typeface="Arial Narrow" charset="0"/>
              </a:rPr>
              <a:t>F 0.00 &lt;59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 dirty="0"/>
              <a:t>Exams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/>
              <a:t>Two Part Exams</a:t>
            </a:r>
          </a:p>
          <a:p>
            <a:pPr lvl="1" eaLnBrk="1" hangingPunct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 smtClean="0"/>
              <a:t>Multiple </a:t>
            </a:r>
            <a:r>
              <a:rPr lang="en-US" dirty="0"/>
              <a:t>choice</a:t>
            </a:r>
          </a:p>
          <a:p>
            <a:pPr lvl="2" eaLnBrk="1" hangingPunct="1"/>
            <a:r>
              <a:rPr lang="en-US" dirty="0" smtClean="0"/>
              <a:t>Matching</a:t>
            </a:r>
          </a:p>
          <a:p>
            <a:pPr lvl="3" eaLnBrk="1" hangingPunct="1"/>
            <a:r>
              <a:rPr lang="en-US" dirty="0" smtClean="0"/>
              <a:t>Time Limit</a:t>
            </a:r>
            <a:r>
              <a:rPr lang="en-US" dirty="0" smtClean="0"/>
              <a:t> </a:t>
            </a:r>
            <a:r>
              <a:rPr lang="en-US" dirty="0" smtClean="0"/>
              <a:t>~</a:t>
            </a:r>
            <a:r>
              <a:rPr lang="en-US" dirty="0" smtClean="0"/>
              <a:t> </a:t>
            </a:r>
            <a:r>
              <a:rPr lang="en-US" dirty="0" smtClean="0"/>
              <a:t>60 minutes</a:t>
            </a:r>
          </a:p>
          <a:p>
            <a:pPr lvl="1" eaLnBrk="1" hangingPunct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</a:t>
            </a:r>
          </a:p>
          <a:p>
            <a:pPr lvl="2" eaLnBrk="1" hangingPunct="1"/>
            <a:r>
              <a:rPr lang="en-US" dirty="0"/>
              <a:t>Short-</a:t>
            </a:r>
            <a:r>
              <a:rPr lang="en-US" dirty="0" smtClean="0"/>
              <a:t>answer / Essay (with Notes/Book)</a:t>
            </a:r>
          </a:p>
          <a:p>
            <a:pPr lvl="3" eaLnBrk="1" hangingPunct="1"/>
            <a:r>
              <a:rPr lang="en-US" dirty="0" smtClean="0"/>
              <a:t>Time Limit </a:t>
            </a:r>
            <a:r>
              <a:rPr lang="en-US" dirty="0" smtClean="0"/>
              <a:t>2.5 </a:t>
            </a:r>
            <a:r>
              <a:rPr lang="en-US" dirty="0" smtClean="0"/>
              <a:t>hours</a:t>
            </a:r>
          </a:p>
          <a:p>
            <a:pPr lvl="1" eaLnBrk="1" hangingPunct="1"/>
            <a:r>
              <a:rPr lang="en-US" dirty="0" smtClean="0"/>
              <a:t>Exams can be taken in any order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914400"/>
          </a:xfrm>
        </p:spPr>
        <p:txBody>
          <a:bodyPr rIns="30479"/>
          <a:lstStyle/>
          <a:p>
            <a:pPr eaLnBrk="1" hangingPunct="1"/>
            <a:r>
              <a:rPr lang="en-US"/>
              <a:t>WikiSpace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924800" cy="4724400"/>
          </a:xfrm>
        </p:spPr>
        <p:txBody>
          <a:bodyPr rIns="30479"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000" dirty="0" smtClean="0"/>
              <a:t>Click </a:t>
            </a:r>
            <a:r>
              <a:rPr lang="en-US" sz="2000" dirty="0"/>
              <a:t>“Join” button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Join if you haven’t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/>
              <a:t>Collaborative Web Pages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Add material to any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Edit material already posted to a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Delete material posted to a page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You can Create a new page with new material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/>
              <a:t>Material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text content</a:t>
            </a:r>
          </a:p>
          <a:p>
            <a:pPr marL="782638" lvl="1" eaLnBrk="1" hangingPunct="1">
              <a:lnSpc>
                <a:spcPct val="80000"/>
              </a:lnSpc>
            </a:pPr>
            <a:r>
              <a:rPr lang="en-US" sz="1800" dirty="0"/>
              <a:t>Hyperlinks</a:t>
            </a:r>
          </a:p>
          <a:p>
            <a:pPr marL="1182688" lvl="2" eaLnBrk="1" hangingPunct="1">
              <a:lnSpc>
                <a:spcPct val="80000"/>
              </a:lnSpc>
            </a:pPr>
            <a:r>
              <a:rPr lang="en-US" sz="1600" dirty="0"/>
              <a:t>WebPages, Podcasts, Video, Audio, etc</a:t>
            </a:r>
            <a:r>
              <a:rPr lang="en-US" sz="1600" dirty="0" smtClean="0"/>
              <a:t>.</a:t>
            </a:r>
          </a:p>
          <a:p>
            <a:pPr marL="563563" eaLnBrk="1" hangingPunct="1">
              <a:lnSpc>
                <a:spcPct val="80000"/>
              </a:lnSpc>
            </a:pPr>
            <a:r>
              <a:rPr lang="en-US" sz="2000" dirty="0" smtClean="0"/>
              <a:t>Group Research/Project Paper</a:t>
            </a:r>
          </a:p>
          <a:p>
            <a:pPr marL="900113" lvl="1" eaLnBrk="1" hangingPunct="1">
              <a:lnSpc>
                <a:spcPct val="80000"/>
              </a:lnSpc>
            </a:pPr>
            <a:r>
              <a:rPr lang="en-US" sz="1800" dirty="0" smtClean="0"/>
              <a:t>Each group will have its own Team </a:t>
            </a:r>
            <a:r>
              <a:rPr lang="en-US" sz="1800" dirty="0" err="1" smtClean="0"/>
              <a:t>page(s</a:t>
            </a:r>
            <a:r>
              <a:rPr lang="en-US" sz="1800" dirty="0" smtClean="0"/>
              <a:t>) for supporting collaborative work.</a:t>
            </a:r>
            <a:endParaRPr lang="en-US" sz="1800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/>
        <p:txBody>
          <a:bodyPr rIns="30479"/>
          <a:lstStyle/>
          <a:p>
            <a:pPr eaLnBrk="1" hangingPunct="1"/>
            <a:r>
              <a:rPr lang="en-US"/>
              <a:t>Wiki Pages to Update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idx="1"/>
          </p:nvPr>
        </p:nvSpPr>
        <p:spPr/>
        <p:txBody>
          <a:bodyPr rIns="30479"/>
          <a:lstStyle/>
          <a:p>
            <a:pPr eaLnBrk="1" hangingPunct="1"/>
            <a:r>
              <a:rPr lang="en-US" dirty="0" smtClean="0">
                <a:hlinkClick r:id="rId2"/>
              </a:rPr>
              <a:t>Security in the News</a:t>
            </a:r>
            <a:endParaRPr lang="en-US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hibit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Exhibit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Exhibit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0000"/>
                <a:satMod val="110000"/>
                <a:lumMod val="70000"/>
              </a:schemeClr>
            </a:gs>
            <a:gs pos="50000">
              <a:schemeClr val="phClr">
                <a:tint val="80000"/>
                <a:satMod val="135000"/>
              </a:schemeClr>
            </a:gs>
            <a:gs pos="100000">
              <a:schemeClr val="phClr">
                <a:tint val="3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10000"/>
                <a:lumMod val="70000"/>
              </a:schemeClr>
            </a:gs>
            <a:gs pos="65000">
              <a:schemeClr val="phClr">
                <a:shade val="90000"/>
                <a:satMod val="200000"/>
                <a:lumMod val="110000"/>
              </a:schemeClr>
            </a:gs>
            <a:gs pos="100000">
              <a:schemeClr val="phClr">
                <a:tint val="90000"/>
                <a:shade val="100000"/>
                <a:satMod val="250000"/>
                <a:lumMod val="150000"/>
              </a:schemeClr>
            </a:gs>
          </a:gsLst>
          <a:lin ang="16200000" scaled="1"/>
        </a:gradFill>
      </a:fillStyleLst>
      <a:lnStyleLst>
        <a:ln w="31750" cap="flat" cmpd="sng" algn="ctr">
          <a:solidFill>
            <a:schemeClr val="phClr">
              <a:satMod val="105000"/>
            </a:schemeClr>
          </a:solidFill>
          <a:prstDash val="solid"/>
        </a:ln>
        <a:ln w="50800" cap="flat" cmpd="sng" algn="ctr">
          <a:solidFill>
            <a:schemeClr val="phClr">
              <a:alpha val="95000"/>
            </a:schemeClr>
          </a:solidFill>
          <a:prstDash val="solid"/>
        </a:ln>
        <a:ln w="50800" cap="flat" cmpd="sng" algn="ctr">
          <a:solidFill>
            <a:schemeClr val="phClr">
              <a:alpha val="9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5000" endPos="15000" dist="50800" dir="5400000" sy="-100000" rotWithShape="0"/>
          </a:effectLst>
        </a:effectStyle>
        <a:effectStyle>
          <a:effectLst>
            <a:innerShdw blurRad="76200" dist="25400" dir="5400000">
              <a:srgbClr val="FFFFFF">
                <a:alpha val="50000"/>
              </a:srgbClr>
            </a:innerShdw>
            <a:outerShdw blurRad="254000" dist="254000" dir="5400000" sx="90000" sy="-30000" rotWithShape="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54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  <a:lumMod val="30000"/>
              </a:schemeClr>
              <a:schemeClr val="phClr">
                <a:tint val="70000"/>
                <a:satMod val="500000"/>
                <a:lumMod val="5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Exhibit.thmx</Template>
  <TotalTime>201</TotalTime>
  <Pages>0</Pages>
  <Words>786</Words>
  <Characters>0</Characters>
  <Application>Microsoft Macintosh PowerPoint</Application>
  <PresentationFormat>On-screen Show (4:3)</PresentationFormat>
  <Lines>0</Lines>
  <Paragraphs>113</Paragraphs>
  <Slides>16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Exhibit</vt:lpstr>
      <vt:lpstr>ACG 6415</vt:lpstr>
      <vt:lpstr>Course Objectives</vt:lpstr>
      <vt:lpstr>Syllabus Highlights</vt:lpstr>
      <vt:lpstr>Text Book</vt:lpstr>
      <vt:lpstr>Grade Components</vt:lpstr>
      <vt:lpstr>Grading Scale</vt:lpstr>
      <vt:lpstr>Exams</vt:lpstr>
      <vt:lpstr>WikiSpace</vt:lpstr>
      <vt:lpstr>Wiki Pages to Update</vt:lpstr>
      <vt:lpstr>Security In The News</vt:lpstr>
      <vt:lpstr>Research/Project Paper</vt:lpstr>
      <vt:lpstr>Access Control Simulation</vt:lpstr>
      <vt:lpstr>Access Control Simulation - Tutorial</vt:lpstr>
      <vt:lpstr>Access Control Simulation</vt:lpstr>
      <vt:lpstr>Access Control - Office</vt:lpstr>
      <vt:lpstr>Access Control Report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ACG 5405 Intro</dc:title>
  <dc:subject/>
  <dc:creator>shornik</dc:creator>
  <cp:keywords/>
  <dc:description/>
  <cp:lastModifiedBy>Steven Hornik</cp:lastModifiedBy>
  <cp:revision>18</cp:revision>
  <dcterms:created xsi:type="dcterms:W3CDTF">2012-08-20T18:15:42Z</dcterms:created>
  <dcterms:modified xsi:type="dcterms:W3CDTF">2012-08-20T18:37:01Z</dcterms:modified>
</cp:coreProperties>
</file>